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2"/>
  </p:notesMasterIdLst>
  <p:sldIdLst>
    <p:sldId id="256" r:id="rId5"/>
    <p:sldId id="295" r:id="rId6"/>
    <p:sldId id="280" r:id="rId7"/>
    <p:sldId id="291" r:id="rId8"/>
    <p:sldId id="301" r:id="rId9"/>
    <p:sldId id="266" r:id="rId10"/>
    <p:sldId id="278" r:id="rId11"/>
    <p:sldId id="257" r:id="rId12"/>
    <p:sldId id="258" r:id="rId13"/>
    <p:sldId id="282" r:id="rId14"/>
    <p:sldId id="259" r:id="rId15"/>
    <p:sldId id="297" r:id="rId16"/>
    <p:sldId id="286" r:id="rId17"/>
    <p:sldId id="277" r:id="rId18"/>
    <p:sldId id="287" r:id="rId19"/>
    <p:sldId id="260" r:id="rId20"/>
    <p:sldId id="289" r:id="rId21"/>
    <p:sldId id="288" r:id="rId22"/>
    <p:sldId id="269" r:id="rId23"/>
    <p:sldId id="290" r:id="rId24"/>
    <p:sldId id="261" r:id="rId25"/>
    <p:sldId id="263" r:id="rId26"/>
    <p:sldId id="262" r:id="rId27"/>
    <p:sldId id="264" r:id="rId28"/>
    <p:sldId id="298" r:id="rId29"/>
    <p:sldId id="271" r:id="rId30"/>
    <p:sldId id="273" r:id="rId31"/>
    <p:sldId id="272" r:id="rId32"/>
    <p:sldId id="274" r:id="rId33"/>
    <p:sldId id="276" r:id="rId34"/>
    <p:sldId id="275" r:id="rId35"/>
    <p:sldId id="292" r:id="rId36"/>
    <p:sldId id="293" r:id="rId37"/>
    <p:sldId id="294" r:id="rId38"/>
    <p:sldId id="281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3300"/>
    <a:srgbClr val="FF33CC"/>
    <a:srgbClr val="996633"/>
    <a:srgbClr val="CC9900"/>
    <a:srgbClr val="B6F8CF"/>
    <a:srgbClr val="99EFBC"/>
    <a:srgbClr val="A9F5EC"/>
    <a:srgbClr val="B4E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04" y="108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movement</a:t>
            </a:r>
            <a:r>
              <a:rPr lang="en-US" baseline="0" dirty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4/25/2023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37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HOd7PRJMkkQ" TargetMode="Externa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3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Layers of the Earth</a:t>
            </a: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The Earth’s crust is like the skin of an apple.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438400"/>
            <a:ext cx="8556037" cy="4419600"/>
          </a:xfrm>
          <a:solidFill>
            <a:srgbClr val="00CC00"/>
          </a:solidFill>
        </p:spPr>
        <p:txBody>
          <a:bodyPr>
            <a:noAutofit/>
          </a:bodyPr>
          <a:lstStyle/>
          <a:p>
            <a:r>
              <a:rPr lang="en-US" dirty="0"/>
              <a:t>Thinnest layer of the Earth </a:t>
            </a:r>
          </a:p>
          <a:p>
            <a:r>
              <a:rPr lang="en-US" dirty="0"/>
              <a:t>Made up of large amounts of silicon and aluminum</a:t>
            </a:r>
          </a:p>
          <a:p>
            <a:r>
              <a:rPr lang="en-US" dirty="0"/>
              <a:t>Composed of plates on which the continents and oceans rest. These “ride” over molten mantle.</a:t>
            </a:r>
          </a:p>
          <a:p>
            <a:r>
              <a:rPr lang="en-US" dirty="0"/>
              <a:t>Crust is part of the lithosphere.</a:t>
            </a:r>
          </a:p>
          <a:p>
            <a:r>
              <a:rPr lang="en-US" dirty="0"/>
              <a:t>Two types of Crust: Oceanic and Continental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4604" y="130923"/>
            <a:ext cx="8658185" cy="2387931"/>
            <a:chOff x="117647" y="-261308"/>
            <a:chExt cx="8658185" cy="23879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47" y="-261308"/>
              <a:ext cx="8658185" cy="2286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78971" y="25105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Ocean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7643" y="124659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Land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Oceanic Crust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Continental Crust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Crust</a:t>
            </a:r>
          </a:p>
        </p:txBody>
      </p:sp>
      <p:sp>
        <p:nvSpPr>
          <p:cNvPr id="11" name="TextBox 10"/>
          <p:cNvSpPr txBox="1"/>
          <p:nvPr/>
        </p:nvSpPr>
        <p:spPr>
          <a:xfrm rot="20736102">
            <a:off x="1205529" y="2047696"/>
            <a:ext cx="240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Oceanic Crust</a:t>
            </a:r>
          </a:p>
        </p:txBody>
      </p:sp>
      <p:sp>
        <p:nvSpPr>
          <p:cNvPr id="12" name="TextBox 11"/>
          <p:cNvSpPr txBox="1"/>
          <p:nvPr/>
        </p:nvSpPr>
        <p:spPr>
          <a:xfrm rot="488694">
            <a:off x="4403178" y="2142024"/>
            <a:ext cx="240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Continental Crust</a:t>
            </a:r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00"/>
          </a:solidFill>
        </p:spPr>
        <p:txBody>
          <a:bodyPr/>
          <a:lstStyle/>
          <a:p>
            <a:r>
              <a:rPr lang="en-US" dirty="0"/>
              <a:t>Continental vs. Oceanic Crust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330292"/>
              </p:ext>
            </p:extLst>
          </p:nvPr>
        </p:nvGraphicFramePr>
        <p:xfrm>
          <a:off x="475397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Continental</a:t>
                      </a:r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Oceanic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Rock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Granite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Basalt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 – 70km (Thicker)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 – 8 km (Thinner)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Solid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Solid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Crust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 billion years old or Older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180 million years old or Younger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Less Dense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More Dense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Element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Oxygen, Sodium, Silicon, Aluminum, Potassium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Iron, Magnesium, Calcium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527779"/>
            <a:ext cx="7159955" cy="84382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181100" algn="l"/>
              </a:tabLst>
            </a:pPr>
            <a:r>
              <a:rPr sz="5400" b="1" dirty="0">
                <a:latin typeface="Times New Roman"/>
                <a:cs typeface="Times New Roman"/>
              </a:rPr>
              <a:t>The	Lithosphere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786890"/>
            <a:ext cx="67468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crust and 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upper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layer of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the  mantle </a:t>
            </a:r>
            <a:r>
              <a:rPr sz="3200" dirty="0">
                <a:latin typeface="Times New Roman"/>
                <a:cs typeface="Times New Roman"/>
              </a:rPr>
              <a:t>together make up a zone of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rigid,  </a:t>
            </a:r>
            <a:r>
              <a:rPr sz="3200" dirty="0">
                <a:latin typeface="Times New Roman"/>
                <a:cs typeface="Times New Roman"/>
              </a:rPr>
              <a:t>brittle </a:t>
            </a:r>
            <a:r>
              <a:rPr sz="3200" spc="-5" dirty="0">
                <a:latin typeface="Times New Roman"/>
                <a:cs typeface="Times New Roman"/>
              </a:rPr>
              <a:t>rock </a:t>
            </a:r>
            <a:r>
              <a:rPr sz="3200" dirty="0">
                <a:latin typeface="Times New Roman"/>
                <a:cs typeface="Times New Roman"/>
              </a:rPr>
              <a:t>called the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161F"/>
                </a:solidFill>
                <a:latin typeface="Times New Roman"/>
                <a:cs typeface="Times New Roman"/>
              </a:rPr>
              <a:t>Lithosphere</a:t>
            </a:r>
            <a:r>
              <a:rPr sz="3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828800" y="4038600"/>
            <a:ext cx="5486400" cy="254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6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0000"/>
                </a:solidFill>
              </a:rPr>
              <a:t>lithosphere </a:t>
            </a:r>
            <a:r>
              <a:rPr lang="en-US" sz="3600" dirty="0"/>
              <a:t>(crust and upper mantle) is divided into separate plates which move very slowly in response to the “</a:t>
            </a:r>
            <a:r>
              <a:rPr lang="en-US" sz="3600" dirty="0" err="1"/>
              <a:t>convecting</a:t>
            </a:r>
            <a:r>
              <a:rPr lang="en-US" sz="3600" dirty="0"/>
              <a:t>” part of the mantle.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imes New Roman"/>
                <a:cs typeface="Times New Roman"/>
              </a:rPr>
              <a:t>The </a:t>
            </a:r>
            <a:r>
              <a:rPr dirty="0"/>
              <a:t>Lithospheric</a:t>
            </a:r>
            <a:r>
              <a:rPr spc="-85" dirty="0"/>
              <a:t> </a:t>
            </a:r>
            <a:r>
              <a:rPr b="0" spc="-5" dirty="0">
                <a:latin typeface="Times New Roman"/>
                <a:cs typeface="Times New Roman"/>
              </a:rPr>
              <a:t>Plates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294967295"/>
          </p:nvPr>
        </p:nvSpPr>
        <p:spPr>
          <a:xfrm>
            <a:off x="421640" y="5077205"/>
            <a:ext cx="8300719" cy="1337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2065">
              <a:lnSpc>
                <a:spcPct val="90200"/>
              </a:lnSpc>
              <a:spcBef>
                <a:spcPts val="480"/>
              </a:spcBef>
            </a:pPr>
            <a:r>
              <a:rPr spc="-5" dirty="0"/>
              <a:t>The </a:t>
            </a:r>
            <a:r>
              <a:rPr sz="3200" b="1" spc="-5" dirty="0">
                <a:latin typeface="Times New Roman"/>
                <a:cs typeface="Times New Roman"/>
              </a:rPr>
              <a:t>crust </a:t>
            </a:r>
            <a:r>
              <a:rPr spc="-5" dirty="0"/>
              <a:t>of the </a:t>
            </a:r>
            <a:r>
              <a:rPr spc="-10" dirty="0"/>
              <a:t>Earth </a:t>
            </a:r>
            <a:r>
              <a:rPr spc="-5" dirty="0"/>
              <a:t>is broken into </a:t>
            </a:r>
            <a:r>
              <a:rPr spc="-10" dirty="0"/>
              <a:t>many </a:t>
            </a:r>
            <a:r>
              <a:rPr spc="-5" dirty="0"/>
              <a:t>pieces called  </a:t>
            </a:r>
            <a:r>
              <a:rPr sz="3200" b="1" spc="-5" dirty="0">
                <a:solidFill>
                  <a:srgbClr val="E3161F"/>
                </a:solidFill>
                <a:latin typeface="Times New Roman"/>
                <a:cs typeface="Times New Roman"/>
              </a:rPr>
              <a:t>plates</a:t>
            </a:r>
            <a:r>
              <a:rPr spc="-5" dirty="0"/>
              <a:t>. The plates "float" on the soft, semi-rigid  </a:t>
            </a:r>
            <a:r>
              <a:rPr b="1" spc="-5" dirty="0">
                <a:latin typeface="Times New Roman"/>
                <a:cs typeface="Times New Roman"/>
              </a:rPr>
              <a:t>asthenosphere</a:t>
            </a:r>
            <a:r>
              <a:rPr spc="-5" dirty="0"/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76201" y="0"/>
            <a:ext cx="9220201" cy="506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48" y="369149"/>
            <a:ext cx="4876800" cy="18288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11500" b="1" dirty="0"/>
              <a:t>Mantle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38460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29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2895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Upper Mantle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185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Lower Mantle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Middle </a:t>
            </a:r>
            <a:br>
              <a:rPr lang="en-US" sz="2800" b="1" dirty="0"/>
            </a:br>
            <a:r>
              <a:rPr lang="en-US" sz="2800" b="1" dirty="0"/>
              <a:t>Mantle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6907" y="39904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Convection</a:t>
            </a:r>
            <a:br>
              <a:rPr lang="en-US" sz="2800" b="1" dirty="0"/>
            </a:br>
            <a:r>
              <a:rPr lang="en-US" sz="2800" b="1" dirty="0"/>
              <a:t>Currents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4678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6741"/>
            <a:ext cx="8153400" cy="84446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The</a:t>
            </a:r>
            <a:r>
              <a:rPr sz="5400" spc="-85" dirty="0"/>
              <a:t> </a:t>
            </a:r>
            <a:r>
              <a:rPr sz="5400" spc="-5" dirty="0"/>
              <a:t>Mantle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4528" y="1487170"/>
            <a:ext cx="3698875" cy="485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2065">
              <a:lnSpc>
                <a:spcPct val="90100"/>
              </a:lnSpc>
              <a:spcBef>
                <a:spcPts val="52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solidFill>
                  <a:srgbClr val="E3161F"/>
                </a:solidFill>
                <a:latin typeface="Times New Roman"/>
                <a:cs typeface="Times New Roman"/>
              </a:rPr>
              <a:t>Mantle </a:t>
            </a:r>
            <a:r>
              <a:rPr sz="2800" spc="-5" dirty="0">
                <a:latin typeface="Times New Roman"/>
                <a:cs typeface="Times New Roman"/>
              </a:rPr>
              <a:t>is the  largest layer of the Earth  at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2900 km thick</a:t>
            </a:r>
            <a:r>
              <a:rPr sz="2800" spc="-5" dirty="0">
                <a:latin typeface="Times New Roman"/>
                <a:cs typeface="Times New Roman"/>
              </a:rPr>
              <a:t>. The  </a:t>
            </a:r>
            <a:r>
              <a:rPr sz="3200" b="1" spc="-5" dirty="0">
                <a:solidFill>
                  <a:srgbClr val="E3161F"/>
                </a:solidFill>
                <a:latin typeface="Times New Roman"/>
                <a:cs typeface="Times New Roman"/>
              </a:rPr>
              <a:t>middle mantle </a:t>
            </a:r>
            <a:r>
              <a:rPr sz="2800" spc="-5" dirty="0">
                <a:latin typeface="Times New Roman"/>
                <a:cs typeface="Times New Roman"/>
              </a:rPr>
              <a:t>is  composed of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very hot 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dense rock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flows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like  asphalt under a heavy  weight. The </a:t>
            </a:r>
            <a:r>
              <a:rPr sz="2800" spc="-10" dirty="0">
                <a:latin typeface="Times New Roman"/>
                <a:cs typeface="Times New Roman"/>
              </a:rPr>
              <a:t>movement </a:t>
            </a:r>
            <a:r>
              <a:rPr sz="2800" spc="-5" dirty="0">
                <a:latin typeface="Times New Roman"/>
                <a:cs typeface="Times New Roman"/>
              </a:rPr>
              <a:t>of  the middle mantle  (</a:t>
            </a:r>
            <a:r>
              <a:rPr sz="2800" b="1" spc="-5" dirty="0">
                <a:solidFill>
                  <a:srgbClr val="E3161F"/>
                </a:solidFill>
                <a:latin typeface="Times New Roman"/>
                <a:cs typeface="Times New Roman"/>
              </a:rPr>
              <a:t>asthenosphere</a:t>
            </a:r>
            <a:r>
              <a:rPr sz="2800" spc="-5" dirty="0">
                <a:latin typeface="Times New Roman"/>
                <a:cs typeface="Times New Roman"/>
              </a:rPr>
              <a:t>) is the  reason that the crustal  plates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Earth move.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676400"/>
            <a:ext cx="4097401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7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90067"/>
            <a:ext cx="7620000" cy="8431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b="1" spc="-5" dirty="0">
                <a:latin typeface="Cooper Black"/>
                <a:cs typeface="Cooper Black"/>
              </a:rPr>
              <a:t>The</a:t>
            </a:r>
            <a:r>
              <a:rPr sz="5400" b="1" spc="-50" dirty="0">
                <a:latin typeface="Cooper Black"/>
                <a:cs typeface="Cooper Black"/>
              </a:rPr>
              <a:t> </a:t>
            </a:r>
            <a:r>
              <a:rPr sz="5400" b="1" spc="-5" dirty="0">
                <a:latin typeface="Cooper Black"/>
                <a:cs typeface="Cooper Black"/>
              </a:rPr>
              <a:t>Asthenosphere</a:t>
            </a:r>
            <a:endParaRPr sz="5400" dirty="0">
              <a:latin typeface="Cooper Black"/>
              <a:cs typeface="Cooper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63" y="1752600"/>
            <a:ext cx="5216936" cy="394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9828" y="2282825"/>
            <a:ext cx="3311525" cy="2593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  <a:tabLst>
                <a:tab pos="743585" algn="l"/>
              </a:tabLst>
            </a:pPr>
            <a:r>
              <a:rPr sz="2400" spc="-5" dirty="0">
                <a:latin typeface="Courier New"/>
                <a:cs typeface="Courier New"/>
              </a:rPr>
              <a:t>The	</a:t>
            </a:r>
            <a:r>
              <a:rPr sz="2400" b="1" spc="-10" dirty="0">
                <a:solidFill>
                  <a:srgbClr val="E3161F"/>
                </a:solidFill>
                <a:latin typeface="Courier New"/>
                <a:cs typeface="Courier New"/>
              </a:rPr>
              <a:t>asthenosphere  </a:t>
            </a:r>
            <a:r>
              <a:rPr sz="2400" spc="-5" dirty="0">
                <a:latin typeface="Courier New"/>
                <a:cs typeface="Courier New"/>
              </a:rPr>
              <a:t>is the </a:t>
            </a:r>
            <a:r>
              <a:rPr sz="2400" spc="-10" dirty="0">
                <a:latin typeface="Courier New"/>
                <a:cs typeface="Courier New"/>
              </a:rPr>
              <a:t>semi-rigid  </a:t>
            </a:r>
            <a:r>
              <a:rPr sz="2400" spc="-5" dirty="0">
                <a:latin typeface="Courier New"/>
                <a:cs typeface="Courier New"/>
              </a:rPr>
              <a:t>part of the</a:t>
            </a:r>
            <a:r>
              <a:rPr sz="2400" spc="-95" dirty="0"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E3161F"/>
                </a:solidFill>
                <a:latin typeface="Courier New"/>
                <a:cs typeface="Courier New"/>
              </a:rPr>
              <a:t>middle  </a:t>
            </a:r>
            <a:r>
              <a:rPr sz="2400" b="1" spc="-5" dirty="0">
                <a:solidFill>
                  <a:srgbClr val="E3161F"/>
                </a:solidFill>
                <a:latin typeface="Courier New"/>
                <a:cs typeface="Courier New"/>
              </a:rPr>
              <a:t>mantle </a:t>
            </a:r>
            <a:r>
              <a:rPr sz="2400" spc="-10" dirty="0">
                <a:latin typeface="Courier New"/>
                <a:cs typeface="Courier New"/>
              </a:rPr>
              <a:t>that flows  </a:t>
            </a:r>
            <a:r>
              <a:rPr sz="2400" spc="-5" dirty="0">
                <a:latin typeface="Courier New"/>
                <a:cs typeface="Courier New"/>
              </a:rPr>
              <a:t>like </a:t>
            </a:r>
            <a:r>
              <a:rPr sz="2400" spc="-10" dirty="0">
                <a:latin typeface="Courier New"/>
                <a:cs typeface="Courier New"/>
              </a:rPr>
              <a:t>hot asphalt  </a:t>
            </a:r>
            <a:r>
              <a:rPr sz="2400" spc="-5" dirty="0">
                <a:latin typeface="Courier New"/>
                <a:cs typeface="Courier New"/>
              </a:rPr>
              <a:t>under </a:t>
            </a:r>
            <a:r>
              <a:rPr sz="2400" dirty="0">
                <a:latin typeface="Courier New"/>
                <a:cs typeface="Courier New"/>
              </a:rPr>
              <a:t>a </a:t>
            </a:r>
            <a:r>
              <a:rPr sz="2400" spc="-5" dirty="0">
                <a:latin typeface="Courier New"/>
                <a:cs typeface="Courier New"/>
              </a:rPr>
              <a:t>heavy  weight.</a:t>
            </a:r>
            <a:endParaRPr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49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081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62" y="609600"/>
            <a:ext cx="6248400" cy="1477328"/>
          </a:xfrm>
          <a:prstGeom prst="rect">
            <a:avLst/>
          </a:prstGeom>
          <a:solidFill>
            <a:srgbClr val="B6F8C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Asthenosphere</a:t>
            </a:r>
          </a:p>
          <a:p>
            <a:r>
              <a:rPr lang="en-US" dirty="0"/>
              <a:t>The asthenosphere (“weak sphere”) is a soft layer of the mantle on which pieces of the lithosphere move.  It is made of solid rock that, like putty, flows slowly- at about the same rate your fingernails grow.</a:t>
            </a:r>
          </a:p>
        </p:txBody>
      </p:sp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 can describe the structure of the Earth’s interior.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 can relate the structure of the Earth’s interior to plate tectonics.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 can explain the convection currents that power plate movement.</a:t>
            </a:r>
          </a:p>
        </p:txBody>
      </p:sp>
    </p:spTree>
    <p:extLst>
      <p:ext uri="{BB962C8B-B14F-4D97-AF65-F5344CB8AC3E}">
        <p14:creationId xmlns:p14="http://schemas.microsoft.com/office/powerpoint/2010/main" val="32427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37185"/>
            <a:ext cx="7848600" cy="635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Convection</a:t>
            </a:r>
            <a:r>
              <a:rPr sz="4000" spc="-30" dirty="0"/>
              <a:t> </a:t>
            </a:r>
            <a:r>
              <a:rPr sz="4000" spc="-5" dirty="0"/>
              <a:t>Currents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26440" y="4889753"/>
            <a:ext cx="8335645" cy="18173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12065">
              <a:lnSpc>
                <a:spcPct val="80000"/>
              </a:lnSpc>
              <a:spcBef>
                <a:spcPts val="765"/>
              </a:spcBef>
              <a:tabLst>
                <a:tab pos="142367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middle mantle "flows" because of convection  currents.	</a:t>
            </a:r>
            <a:r>
              <a:rPr sz="2800" b="1" spc="-5" dirty="0">
                <a:solidFill>
                  <a:srgbClr val="E3161F"/>
                </a:solidFill>
                <a:latin typeface="Times New Roman"/>
                <a:cs typeface="Times New Roman"/>
              </a:rPr>
              <a:t>Convection currents </a:t>
            </a:r>
            <a:r>
              <a:rPr sz="2800" spc="-5" dirty="0">
                <a:latin typeface="Times New Roman"/>
                <a:cs typeface="Times New Roman"/>
              </a:rPr>
              <a:t>are caused by the very hot  material at the deepest part of the mantle rising</a:t>
            </a:r>
            <a:r>
              <a:rPr lang="en-US" sz="2800" spc="-5" dirty="0">
                <a:latin typeface="Times New Roman"/>
                <a:cs typeface="Times New Roman"/>
              </a:rPr>
              <a:t> being less dense</a:t>
            </a:r>
            <a:r>
              <a:rPr sz="2800" spc="-5" dirty="0">
                <a:latin typeface="Times New Roman"/>
                <a:cs typeface="Times New Roman"/>
              </a:rPr>
              <a:t>, then  cooling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spc="-5">
                <a:latin typeface="Times New Roman"/>
                <a:cs typeface="Times New Roman"/>
              </a:rPr>
              <a:t>becoming more </a:t>
            </a:r>
            <a:r>
              <a:rPr lang="en-US" sz="2800" spc="-5" dirty="0">
                <a:latin typeface="Times New Roman"/>
                <a:cs typeface="Times New Roman"/>
              </a:rPr>
              <a:t>dense</a:t>
            </a:r>
            <a:r>
              <a:rPr sz="2800" spc="-5" dirty="0">
                <a:latin typeface="Times New Roman"/>
                <a:cs typeface="Times New Roman"/>
              </a:rPr>
              <a:t> and sinking again --repeating this cycle over and  over.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914400"/>
            <a:ext cx="4343400" cy="388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609600"/>
            <a:ext cx="325755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9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40386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Solid but capable of flow (like fudge) Semi-Solid/Semi Liquid</a:t>
            </a:r>
          </a:p>
          <a:p>
            <a:r>
              <a:rPr lang="en-US" dirty="0"/>
              <a:t>Thickest layer of the Earth 2900km (1800 miles)</a:t>
            </a:r>
          </a:p>
          <a:p>
            <a:r>
              <a:rPr lang="en-US" dirty="0"/>
              <a:t>Element Composition: Magnesium, Silicon, Oxygen, and Iron</a:t>
            </a:r>
          </a:p>
          <a:p>
            <a:r>
              <a:rPr lang="en-US" dirty="0"/>
              <a:t>The hot magma rises then cools and sinks.</a:t>
            </a:r>
          </a:p>
          <a:p>
            <a:r>
              <a:rPr lang="en-US" dirty="0"/>
              <a:t>These convection currents cause changes in the Earth’s surface.</a:t>
            </a:r>
          </a:p>
          <a:p>
            <a:r>
              <a:rPr lang="en-US" dirty="0"/>
              <a:t>Conveyor belt for the tectonic plates.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Upper Mantle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Convection</a:t>
                </a:r>
                <a:br>
                  <a:rPr lang="en-US" sz="2400" b="1" dirty="0"/>
                </a:br>
                <a:r>
                  <a:rPr lang="en-US" sz="2400" b="1" dirty="0"/>
                  <a:t>Currents</a:t>
                </a:r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Middle </a:t>
                </a:r>
                <a:br>
                  <a:rPr lang="en-US" sz="2000" b="1" dirty="0"/>
                </a:br>
                <a:r>
                  <a:rPr lang="en-US" sz="2000" b="1" dirty="0"/>
                  <a:t>Mantle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Lower Mantle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600" b="1" u="sng" dirty="0"/>
              <a:t>Mantle</a:t>
            </a:r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111091"/>
            <a:ext cx="8500646" cy="195711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13800" b="1" dirty="0"/>
              <a:t>Core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31" y="2068206"/>
            <a:ext cx="4065069" cy="478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87065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488161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Inner</a:t>
            </a:r>
            <a:br>
              <a:rPr lang="en-US" sz="3600" b="1" dirty="0"/>
            </a:br>
            <a:r>
              <a:rPr lang="en-US" sz="3600" b="1" dirty="0"/>
              <a:t>Core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3954" y="276806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Outer</a:t>
            </a:r>
            <a:br>
              <a:rPr lang="en-US" sz="3600" b="1" dirty="0"/>
            </a:br>
            <a:r>
              <a:rPr lang="en-US" sz="36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/>
              <a:t>Outer </a:t>
            </a:r>
            <a:br>
              <a:rPr lang="en-US" sz="5400" b="1" dirty="0"/>
            </a:br>
            <a:r>
              <a:rPr lang="en-US" sz="5400" b="1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400" dirty="0"/>
              <a:t>Composition: Molten (liquid) metal that is about 4,700°C (8,500°F)</a:t>
            </a:r>
          </a:p>
          <a:p>
            <a:r>
              <a:rPr lang="en-US" sz="3400" dirty="0"/>
              <a:t>Thickness: 2,266 km (1,400) miles </a:t>
            </a:r>
          </a:p>
          <a:p>
            <a:r>
              <a:rPr lang="en-US" sz="3400" dirty="0"/>
              <a:t>State of Matter: Composed of the melted metals nickel and iron (liquid)</a:t>
            </a:r>
          </a:p>
          <a:p>
            <a:r>
              <a:rPr lang="en-US" sz="3400" dirty="0"/>
              <a:t>Located about 1,800 miles beneath the crust.</a:t>
            </a:r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100" dirty="0"/>
              <a:t>Solid sphere made mostly of iron and has Nickel</a:t>
            </a:r>
          </a:p>
          <a:p>
            <a:r>
              <a:rPr lang="en-US" sz="3100" dirty="0"/>
              <a:t>It is believed to be as hot as 6,650°C (12,000°F)</a:t>
            </a:r>
          </a:p>
          <a:p>
            <a:r>
              <a:rPr lang="en-US" sz="3100" dirty="0"/>
              <a:t>Heat in the core generated by the radioactive decay of uranium and other elements</a:t>
            </a:r>
          </a:p>
          <a:p>
            <a:r>
              <a:rPr lang="en-US" sz="3100" dirty="0"/>
              <a:t>It is solid because of the pressure from the outer core, mantle, and crust compressing it.</a:t>
            </a:r>
          </a:p>
          <a:p>
            <a:r>
              <a:rPr lang="en-US" sz="3100" dirty="0"/>
              <a:t>Thickness: 1271 km (800 miles)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36"/>
            <a:ext cx="3657600" cy="2362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8500" b="1" dirty="0"/>
              <a:t>Inner </a:t>
            </a:r>
            <a:br>
              <a:rPr lang="en-US" sz="8500" b="1" dirty="0"/>
            </a:br>
            <a:r>
              <a:rPr lang="en-US" sz="8500" b="1" dirty="0"/>
              <a:t>Core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  <a:solidFill>
            <a:srgbClr val="FF33CC"/>
          </a:solidFill>
        </p:spPr>
        <p:txBody>
          <a:bodyPr/>
          <a:lstStyle/>
          <a:p>
            <a:r>
              <a:rPr lang="en-US" sz="4800" b="1" dirty="0">
                <a:latin typeface="Calibri" pitchFamily="34" charset="0"/>
              </a:rPr>
              <a:t>What do these two images tell us about the layers of the Earth?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  <a:solidFill>
            <a:srgbClr val="00CC00"/>
          </a:solidFill>
        </p:spPr>
        <p:txBody>
          <a:bodyPr/>
          <a:lstStyle/>
          <a:p>
            <a:r>
              <a:rPr lang="en-US" sz="5400" b="1" dirty="0">
                <a:latin typeface="Calibri" pitchFamily="34" charset="0"/>
              </a:rPr>
              <a:t>Temperature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increases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  <a:solidFill>
            <a:srgbClr val="00B0F0"/>
          </a:solidFill>
        </p:spPr>
        <p:txBody>
          <a:bodyPr/>
          <a:lstStyle/>
          <a:p>
            <a:r>
              <a:rPr lang="en-US" sz="3600" dirty="0"/>
              <a:t>Look at the information in the graph and table below. What’s the relationship between depth and density/pressure?</a:t>
            </a:r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400" b="1" dirty="0">
                <a:latin typeface="Calibri" pitchFamily="34" charset="0"/>
              </a:rPr>
              <a:t>Density and Pressure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/>
              <a:t>Essential Question:</a:t>
            </a:r>
            <a:br>
              <a:rPr lang="en-US" sz="5400" b="1" dirty="0"/>
            </a:br>
            <a:r>
              <a:rPr lang="en-US" sz="5400" b="1" dirty="0"/>
              <a:t>How are layers of the Earth different from one another?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Standard: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S6E5a. Compare and contrast the Earth’s crust, mantle, and core including temperature, density, and composition.</a:t>
            </a: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/>
              <a:t>Add this statement to the arrow going down on your foldable.</a:t>
            </a:r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Density and Pressure increases as depth increases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828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000" dirty="0"/>
              <a:t>Which layer of the Earth has the greatest temperature, pressure, and density?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457200"/>
            <a:ext cx="7268845" cy="60125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4800" dirty="0">
                <a:latin typeface="Times New Roman"/>
                <a:cs typeface="Times New Roman"/>
              </a:rPr>
              <a:t>How </a:t>
            </a:r>
            <a:r>
              <a:rPr sz="4800" spc="-5" dirty="0">
                <a:latin typeface="Times New Roman"/>
                <a:cs typeface="Times New Roman"/>
              </a:rPr>
              <a:t>far </a:t>
            </a:r>
            <a:r>
              <a:rPr sz="4800" dirty="0">
                <a:latin typeface="Times New Roman"/>
                <a:cs typeface="Times New Roman"/>
              </a:rPr>
              <a:t>have scientists drilled into</a:t>
            </a:r>
            <a:r>
              <a:rPr sz="4800" spc="-11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the</a:t>
            </a:r>
          </a:p>
          <a:p>
            <a:pPr marL="355600">
              <a:lnSpc>
                <a:spcPct val="100000"/>
              </a:lnSpc>
            </a:pPr>
            <a:r>
              <a:rPr sz="4800" spc="-5" dirty="0">
                <a:latin typeface="Times New Roman"/>
                <a:cs typeface="Times New Roman"/>
              </a:rPr>
              <a:t>earth?</a:t>
            </a:r>
            <a:endParaRPr sz="4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0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buChar char="•"/>
              <a:tabLst>
                <a:tab pos="1156335" algn="l"/>
              </a:tabLst>
            </a:pPr>
            <a:r>
              <a:rPr sz="4800" dirty="0">
                <a:latin typeface="Times New Roman"/>
                <a:cs typeface="Times New Roman"/>
              </a:rPr>
              <a:t>7.6</a:t>
            </a:r>
            <a:r>
              <a:rPr sz="4800" spc="-1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miles</a:t>
            </a:r>
          </a:p>
          <a:p>
            <a:pPr marL="1384300">
              <a:lnSpc>
                <a:spcPct val="100000"/>
              </a:lnSpc>
              <a:spcBef>
                <a:spcPts val="675"/>
              </a:spcBef>
            </a:pPr>
            <a:r>
              <a:rPr sz="4800" spc="-5" dirty="0">
                <a:latin typeface="Times New Roman"/>
                <a:cs typeface="Times New Roman"/>
              </a:rPr>
              <a:t>– Only 0.2% of the distance to the</a:t>
            </a:r>
            <a:r>
              <a:rPr sz="4800" spc="-26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earth’s</a:t>
            </a:r>
            <a:endParaRPr sz="4800" dirty="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  <a:spcBef>
                <a:spcPts val="5"/>
              </a:spcBef>
            </a:pPr>
            <a:r>
              <a:rPr sz="4800" spc="-5" dirty="0">
                <a:latin typeface="Times New Roman"/>
                <a:cs typeface="Times New Roman"/>
              </a:rPr>
              <a:t>core</a:t>
            </a:r>
            <a:endParaRPr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8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41985"/>
            <a:ext cx="8002270" cy="12446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How do we know so much</a:t>
            </a:r>
            <a:r>
              <a:rPr sz="4000" spc="-20" dirty="0"/>
              <a:t> </a:t>
            </a:r>
            <a:r>
              <a:rPr sz="4000" spc="-5" dirty="0"/>
              <a:t>about</a:t>
            </a:r>
            <a:endParaRPr sz="4000" dirty="0"/>
          </a:p>
          <a:p>
            <a:pPr algn="ctr">
              <a:lnSpc>
                <a:spcPct val="100000"/>
              </a:lnSpc>
            </a:pPr>
            <a:r>
              <a:rPr sz="4000" spc="-10" dirty="0"/>
              <a:t>what’s </a:t>
            </a:r>
            <a:r>
              <a:rPr sz="4000" spc="-5" dirty="0"/>
              <a:t>under Earth’s</a:t>
            </a:r>
            <a:r>
              <a:rPr sz="4000" spc="40" dirty="0"/>
              <a:t> </a:t>
            </a:r>
            <a:r>
              <a:rPr sz="4000" spc="-5" dirty="0"/>
              <a:t>surface?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2077338"/>
            <a:ext cx="8002270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4516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Through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INDIRECT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EVIDENCE,</a:t>
            </a:r>
            <a:r>
              <a:rPr sz="3200" dirty="0">
                <a:latin typeface="Times New Roman"/>
                <a:cs typeface="Times New Roman"/>
              </a:rPr>
              <a:t> mostly  </a:t>
            </a:r>
            <a:r>
              <a:rPr sz="3200" spc="-5" dirty="0">
                <a:latin typeface="Times New Roman"/>
                <a:cs typeface="Times New Roman"/>
              </a:rPr>
              <a:t>from seismic waves </a:t>
            </a:r>
            <a:r>
              <a:rPr sz="3200" dirty="0">
                <a:latin typeface="Times New Roman"/>
                <a:cs typeface="Times New Roman"/>
              </a:rPr>
              <a:t>caused by earthquakes  </a:t>
            </a:r>
            <a:r>
              <a:rPr sz="3200" spc="-5" dirty="0">
                <a:latin typeface="Times New Roman"/>
                <a:cs typeface="Times New Roman"/>
              </a:rPr>
              <a:t>(more </a:t>
            </a:r>
            <a:r>
              <a:rPr sz="3200" dirty="0">
                <a:latin typeface="Times New Roman"/>
                <a:cs typeface="Times New Roman"/>
              </a:rPr>
              <a:t>on this later this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semester...)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Sometimes </a:t>
            </a:r>
            <a:r>
              <a:rPr sz="3200" dirty="0">
                <a:latin typeface="Times New Roman"/>
                <a:cs typeface="Times New Roman"/>
              </a:rPr>
              <a:t>indirect evidence is the only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option  </a:t>
            </a:r>
            <a:r>
              <a:rPr sz="3200" spc="-5" dirty="0">
                <a:latin typeface="Times New Roman"/>
                <a:cs typeface="Times New Roman"/>
              </a:rPr>
              <a:t>for scientists to </a:t>
            </a:r>
            <a:r>
              <a:rPr sz="3200" dirty="0">
                <a:latin typeface="Times New Roman"/>
                <a:cs typeface="Times New Roman"/>
              </a:rPr>
              <a:t>develop a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theory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Lets give it a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try...</a:t>
            </a:r>
          </a:p>
        </p:txBody>
      </p:sp>
    </p:spTree>
    <p:extLst>
      <p:ext uri="{BB962C8B-B14F-4D97-AF65-F5344CB8AC3E}">
        <p14:creationId xmlns:p14="http://schemas.microsoft.com/office/powerpoint/2010/main" val="40668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980" y="374172"/>
            <a:ext cx="5207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Practice Quiz</a:t>
            </a:r>
            <a:r>
              <a:rPr spc="-75" dirty="0"/>
              <a:t> </a:t>
            </a:r>
            <a:r>
              <a:rPr spc="-5"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4957"/>
            <a:ext cx="6162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Can you label the </a:t>
            </a:r>
            <a:r>
              <a:rPr sz="3200" spc="-5" dirty="0">
                <a:latin typeface="Times New Roman"/>
                <a:cs typeface="Times New Roman"/>
              </a:rPr>
              <a:t>following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layers?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803336"/>
            <a:ext cx="7620000" cy="5054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3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Earth’s Layers Rap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https://youtu.be/HOd7PRJMkkQ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07121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Earth is divided into </a:t>
            </a:r>
            <a:r>
              <a:rPr lang="en-US" sz="2800" b="1" u="sng" dirty="0"/>
              <a:t>3 Main Layers</a:t>
            </a:r>
            <a:endParaRPr lang="en-US" sz="2800" b="1" dirty="0"/>
          </a:p>
          <a:p>
            <a:pPr lvl="1"/>
            <a:r>
              <a:rPr lang="en-US" dirty="0"/>
              <a:t>Crust</a:t>
            </a:r>
          </a:p>
          <a:p>
            <a:pPr lvl="1"/>
            <a:r>
              <a:rPr lang="en-US" dirty="0"/>
              <a:t>Mantle</a:t>
            </a:r>
          </a:p>
          <a:p>
            <a:pPr lvl="1"/>
            <a:r>
              <a:rPr lang="en-US" dirty="0"/>
              <a:t>Core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Main Rock type of the 2 types of Crust</a:t>
            </a:r>
          </a:p>
          <a:p>
            <a:pPr lvl="1"/>
            <a:r>
              <a:rPr lang="en-US" dirty="0"/>
              <a:t>Oceanic – Basalt</a:t>
            </a:r>
          </a:p>
          <a:p>
            <a:pPr lvl="1"/>
            <a:r>
              <a:rPr lang="en-US" dirty="0"/>
              <a:t>Continental – Granite</a:t>
            </a:r>
          </a:p>
          <a:p>
            <a:endParaRPr lang="en-US" sz="2800" dirty="0"/>
          </a:p>
          <a:p>
            <a:r>
              <a:rPr lang="en-US" sz="2800" dirty="0"/>
              <a:t>Oceanic Crust is denser than Continental Crust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6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/>
              <a:t>Big Ideas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lithosphere is divided into tectonic plates.</a:t>
            </a:r>
          </a:p>
          <a:p>
            <a:r>
              <a:rPr lang="en-US" sz="2800" dirty="0"/>
              <a:t>The Mantle has the convection currents which causes the plates to move.</a:t>
            </a:r>
          </a:p>
          <a:p>
            <a:r>
              <a:rPr lang="en-US" sz="2800" dirty="0"/>
              <a:t>The Asthenosphere flows semi-liquid on which the plates move</a:t>
            </a:r>
          </a:p>
          <a:p>
            <a:r>
              <a:rPr lang="en-US" sz="2800" dirty="0"/>
              <a:t>Temperature, pressure, and density increases as depth increases. This is a direct relationship.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0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prstClr val="black"/>
                </a:solidFill>
                <a:ea typeface="+mn-ea"/>
                <a:cs typeface="+mn-cs"/>
              </a:rPr>
              <a:t>The Earth is made up of 4 main layers: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Outer Core</a:t>
            </a:r>
          </a:p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Inner Core</a:t>
            </a:r>
            <a:b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2BE47-15E1-D340-69AF-B147B441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48" y="2133600"/>
            <a:ext cx="539335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800" b="1" dirty="0"/>
              <a:t>Basic Layers Percent </a:t>
            </a:r>
            <a:r>
              <a:rPr lang="en-US" sz="4800" b="1"/>
              <a:t>of Earth’s mass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b="1" dirty="0"/>
              <a:t>Think of the layers of the Earth like the layers of a cake.</a:t>
            </a:r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1" dirty="0"/>
              <a:t>Use the Layers of the Earth Foldable to take notes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" y="243840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7" y="304800"/>
            <a:ext cx="6176911" cy="2133600"/>
          </a:xfrm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en-US" sz="16600" b="1" dirty="0"/>
              <a:t>Crust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7282" y="368764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Ocean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65161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Land</a:t>
            </a:r>
          </a:p>
        </p:txBody>
      </p:sp>
      <p:sp>
        <p:nvSpPr>
          <p:cNvPr id="7" name="TextBox 6"/>
          <p:cNvSpPr txBox="1"/>
          <p:nvPr/>
        </p:nvSpPr>
        <p:spPr>
          <a:xfrm rot="20736102">
            <a:off x="957695" y="5426712"/>
            <a:ext cx="209278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Oceanic Crust</a:t>
            </a:r>
          </a:p>
        </p:txBody>
      </p:sp>
      <p:sp>
        <p:nvSpPr>
          <p:cNvPr id="8" name="TextBox 7"/>
          <p:cNvSpPr txBox="1"/>
          <p:nvPr/>
        </p:nvSpPr>
        <p:spPr>
          <a:xfrm rot="594370">
            <a:off x="4122823" y="5442649"/>
            <a:ext cx="2183638" cy="400110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Continental Crust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75" y="0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1039</Words>
  <Application>Microsoft Office PowerPoint</Application>
  <PresentationFormat>On-screen Show (4:3)</PresentationFormat>
  <Paragraphs>151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Century Gothic</vt:lpstr>
      <vt:lpstr>Cooper Black</vt:lpstr>
      <vt:lpstr>Courier New</vt:lpstr>
      <vt:lpstr>Times New Roman</vt:lpstr>
      <vt:lpstr>Wingdings 3</vt:lpstr>
      <vt:lpstr>Office Theme</vt:lpstr>
      <vt:lpstr>Default Design</vt:lpstr>
      <vt:lpstr>1_Office Theme</vt:lpstr>
      <vt:lpstr>Ion</vt:lpstr>
      <vt:lpstr>Layers of the Earth</vt:lpstr>
      <vt:lpstr>Learning Objectives</vt:lpstr>
      <vt:lpstr>Essential Question: How are layers of the Earth different from one another?</vt:lpstr>
      <vt:lpstr>PowerPoint Presentation</vt:lpstr>
      <vt:lpstr>The Earth is made up of 4 main layers:</vt:lpstr>
      <vt:lpstr>Basic Layers Percent of Earth’s mass</vt:lpstr>
      <vt:lpstr>Think of the layers of the Earth like the layers of a cake.</vt:lpstr>
      <vt:lpstr>Use the Layers of the Earth Foldable to take notes</vt:lpstr>
      <vt:lpstr>Crust</vt:lpstr>
      <vt:lpstr>The Earth’s crust is like the skin of an apple.</vt:lpstr>
      <vt:lpstr>Crust</vt:lpstr>
      <vt:lpstr>Continental vs. Oceanic Crust</vt:lpstr>
      <vt:lpstr>PowerPoint Presentation</vt:lpstr>
      <vt:lpstr>The lithosphere (crust and upper mantle) is divided into separate plates which move very slowly in response to the “convecting” part of the mantle.</vt:lpstr>
      <vt:lpstr>The Lithospheric Plates</vt:lpstr>
      <vt:lpstr>Mantle</vt:lpstr>
      <vt:lpstr>The Mantle</vt:lpstr>
      <vt:lpstr>The Asthenosphere</vt:lpstr>
      <vt:lpstr>PowerPoint Presentation</vt:lpstr>
      <vt:lpstr>Convection Currents</vt:lpstr>
      <vt:lpstr>Mantle</vt:lpstr>
      <vt:lpstr>Core</vt:lpstr>
      <vt:lpstr>Outer  Core</vt:lpstr>
      <vt:lpstr>Inner  Core</vt:lpstr>
      <vt:lpstr>PowerPoint Presentation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PowerPoint Presentation</vt:lpstr>
      <vt:lpstr>How do we know so much about what’s under Earth’s surface?</vt:lpstr>
      <vt:lpstr>Practice Quiz Question</vt:lpstr>
      <vt:lpstr>PowerPoint Presentation</vt:lpstr>
      <vt:lpstr>Big Ideas</vt:lpstr>
      <vt:lpstr>Big Ideas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Berger, Jerry</cp:lastModifiedBy>
  <cp:revision>109</cp:revision>
  <dcterms:created xsi:type="dcterms:W3CDTF">2014-12-04T17:58:13Z</dcterms:created>
  <dcterms:modified xsi:type="dcterms:W3CDTF">2023-04-25T14:43:19Z</dcterms:modified>
</cp:coreProperties>
</file>